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3"/>
  </p:handoutMasterIdLst>
  <p:sldIdLst>
    <p:sldId id="256" r:id="rId2"/>
    <p:sldId id="257" r:id="rId3"/>
    <p:sldId id="258" r:id="rId4"/>
    <p:sldId id="259" r:id="rId5"/>
    <p:sldId id="264" r:id="rId6"/>
    <p:sldId id="271" r:id="rId7"/>
    <p:sldId id="267" r:id="rId8"/>
    <p:sldId id="269" r:id="rId9"/>
    <p:sldId id="268" r:id="rId10"/>
    <p:sldId id="270" r:id="rId11"/>
    <p:sldId id="263"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1324D05B-E5B2-4CD2-8E5D-6A56989974E8}" type="datetimeFigureOut">
              <a:rPr lang="en-US" smtClean="0"/>
              <a:t>6/14/2019</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4CA0476C-BB82-4E6B-8132-74005149F490}" type="slidenum">
              <a:rPr lang="en-US" smtClean="0"/>
              <a:t>‹#›</a:t>
            </a:fld>
            <a:endParaRPr lang="en-US"/>
          </a:p>
        </p:txBody>
      </p:sp>
    </p:spTree>
    <p:extLst>
      <p:ext uri="{BB962C8B-B14F-4D97-AF65-F5344CB8AC3E}">
        <p14:creationId xmlns:p14="http://schemas.microsoft.com/office/powerpoint/2010/main" val="9311972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1F648F4-2F00-4672-A5C2-C64295A073FA}" type="datetimeFigureOut">
              <a:rPr lang="en-US" smtClean="0"/>
              <a:t>6/14/2019</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CA0ABEB-F62F-476D-BDF5-B99EA0985A97}" type="slidenum">
              <a:rPr lang="en-US" smtClean="0"/>
              <a:t>‹#›</a:t>
            </a:fld>
            <a:endParaRPr lang="en-US"/>
          </a:p>
        </p:txBody>
      </p:sp>
    </p:spTree>
    <p:extLst>
      <p:ext uri="{BB962C8B-B14F-4D97-AF65-F5344CB8AC3E}">
        <p14:creationId xmlns:p14="http://schemas.microsoft.com/office/powerpoint/2010/main" val="366378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648F4-2F00-4672-A5C2-C64295A073FA}"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0ABEB-F62F-476D-BDF5-B99EA0985A97}" type="slidenum">
              <a:rPr lang="en-US" smtClean="0"/>
              <a:t>‹#›</a:t>
            </a:fld>
            <a:endParaRPr lang="en-US"/>
          </a:p>
        </p:txBody>
      </p:sp>
    </p:spTree>
    <p:extLst>
      <p:ext uri="{BB962C8B-B14F-4D97-AF65-F5344CB8AC3E}">
        <p14:creationId xmlns:p14="http://schemas.microsoft.com/office/powerpoint/2010/main" val="182137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1F648F4-2F00-4672-A5C2-C64295A073FA}" type="datetimeFigureOut">
              <a:rPr lang="en-US" smtClean="0"/>
              <a:t>6/14/2019</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CA0ABEB-F62F-476D-BDF5-B99EA0985A97}" type="slidenum">
              <a:rPr lang="en-US" smtClean="0"/>
              <a:t>‹#›</a:t>
            </a:fld>
            <a:endParaRPr lang="en-US"/>
          </a:p>
        </p:txBody>
      </p:sp>
    </p:spTree>
    <p:extLst>
      <p:ext uri="{BB962C8B-B14F-4D97-AF65-F5344CB8AC3E}">
        <p14:creationId xmlns:p14="http://schemas.microsoft.com/office/powerpoint/2010/main" val="344255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648F4-2F00-4672-A5C2-C64295A073FA}"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CA0ABEB-F62F-476D-BDF5-B99EA0985A97}" type="slidenum">
              <a:rPr lang="en-US" smtClean="0"/>
              <a:t>‹#›</a:t>
            </a:fld>
            <a:endParaRPr lang="en-US"/>
          </a:p>
        </p:txBody>
      </p:sp>
    </p:spTree>
    <p:extLst>
      <p:ext uri="{BB962C8B-B14F-4D97-AF65-F5344CB8AC3E}">
        <p14:creationId xmlns:p14="http://schemas.microsoft.com/office/powerpoint/2010/main" val="156222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1F648F4-2F00-4672-A5C2-C64295A073FA}" type="datetimeFigureOut">
              <a:rPr lang="en-US" smtClean="0"/>
              <a:t>6/14/2019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CA0ABEB-F62F-476D-BDF5-B99EA0985A97}" type="slidenum">
              <a:rPr lang="en-US" smtClean="0"/>
              <a:t>‹#›</a:t>
            </a:fld>
            <a:endParaRPr lang="en-US"/>
          </a:p>
        </p:txBody>
      </p:sp>
    </p:spTree>
    <p:extLst>
      <p:ext uri="{BB962C8B-B14F-4D97-AF65-F5344CB8AC3E}">
        <p14:creationId xmlns:p14="http://schemas.microsoft.com/office/powerpoint/2010/main" val="120539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F648F4-2F00-4672-A5C2-C64295A073FA}"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0ABEB-F62F-476D-BDF5-B99EA0985A97}" type="slidenum">
              <a:rPr lang="en-US" smtClean="0"/>
              <a:t>‹#›</a:t>
            </a:fld>
            <a:endParaRPr lang="en-US"/>
          </a:p>
        </p:txBody>
      </p:sp>
    </p:spTree>
    <p:extLst>
      <p:ext uri="{BB962C8B-B14F-4D97-AF65-F5344CB8AC3E}">
        <p14:creationId xmlns:p14="http://schemas.microsoft.com/office/powerpoint/2010/main" val="17581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F648F4-2F00-4672-A5C2-C64295A073FA}" type="datetimeFigureOut">
              <a:rPr lang="en-US" smtClean="0"/>
              <a:t>6/14/2019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A0ABEB-F62F-476D-BDF5-B99EA0985A97}" type="slidenum">
              <a:rPr lang="en-US" smtClean="0"/>
              <a:t>‹#›</a:t>
            </a:fld>
            <a:endParaRPr lang="en-US"/>
          </a:p>
        </p:txBody>
      </p:sp>
    </p:spTree>
    <p:extLst>
      <p:ext uri="{BB962C8B-B14F-4D97-AF65-F5344CB8AC3E}">
        <p14:creationId xmlns:p14="http://schemas.microsoft.com/office/powerpoint/2010/main" val="118079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F648F4-2F00-4672-A5C2-C64295A073FA}" type="datetimeFigureOut">
              <a:rPr lang="en-US" smtClean="0"/>
              <a:t>6/14/2019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A0ABEB-F62F-476D-BDF5-B99EA0985A97}" type="slidenum">
              <a:rPr lang="en-US" smtClean="0"/>
              <a:t>‹#›</a:t>
            </a:fld>
            <a:endParaRPr lang="en-US"/>
          </a:p>
        </p:txBody>
      </p:sp>
    </p:spTree>
    <p:extLst>
      <p:ext uri="{BB962C8B-B14F-4D97-AF65-F5344CB8AC3E}">
        <p14:creationId xmlns:p14="http://schemas.microsoft.com/office/powerpoint/2010/main" val="278611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648F4-2F00-4672-A5C2-C64295A073FA}" type="datetimeFigureOut">
              <a:rPr lang="en-US" smtClean="0"/>
              <a:t>6/14/2019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A0ABEB-F62F-476D-BDF5-B99EA0985A97}" type="slidenum">
              <a:rPr lang="en-US" smtClean="0"/>
              <a:t>‹#›</a:t>
            </a:fld>
            <a:endParaRPr lang="en-US"/>
          </a:p>
        </p:txBody>
      </p:sp>
    </p:spTree>
    <p:extLst>
      <p:ext uri="{BB962C8B-B14F-4D97-AF65-F5344CB8AC3E}">
        <p14:creationId xmlns:p14="http://schemas.microsoft.com/office/powerpoint/2010/main" val="252457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1F648F4-2F00-4672-A5C2-C64295A073FA}" type="datetimeFigureOut">
              <a:rPr lang="en-US" smtClean="0"/>
              <a:t>6/14/2019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CA0ABEB-F62F-476D-BDF5-B99EA0985A97}" type="slidenum">
              <a:rPr lang="en-US" smtClean="0"/>
              <a:t>‹#›</a:t>
            </a:fld>
            <a:endParaRPr lang="en-US"/>
          </a:p>
        </p:txBody>
      </p:sp>
    </p:spTree>
    <p:extLst>
      <p:ext uri="{BB962C8B-B14F-4D97-AF65-F5344CB8AC3E}">
        <p14:creationId xmlns:p14="http://schemas.microsoft.com/office/powerpoint/2010/main" val="212510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1F648F4-2F00-4672-A5C2-C64295A073FA}"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A0ABEB-F62F-476D-BDF5-B99EA0985A97}" type="slidenum">
              <a:rPr lang="en-US" smtClean="0"/>
              <a:t>‹#›</a:t>
            </a:fld>
            <a:endParaRPr lang="en-US"/>
          </a:p>
        </p:txBody>
      </p:sp>
    </p:spTree>
    <p:extLst>
      <p:ext uri="{BB962C8B-B14F-4D97-AF65-F5344CB8AC3E}">
        <p14:creationId xmlns:p14="http://schemas.microsoft.com/office/powerpoint/2010/main" val="134405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1F648F4-2F00-4672-A5C2-C64295A073FA}" type="datetimeFigureOut">
              <a:rPr lang="en-US" smtClean="0"/>
              <a:t>6/14/2019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CA0ABEB-F62F-476D-BDF5-B99EA0985A97}"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94229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interstateeng.com/archives/projects/scrub-seal-street-improveme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ncement.org/guide-to-full-depth-reclamation-fdr-with-cement/" TargetMode="External"/><Relationship Id="rId4" Type="http://schemas.openxmlformats.org/officeDocument/2006/relationships/hyperlink" Target="http://www.interstateeng.com/archives/projects/scrub-seal-street-improv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Hoops, haddock, cascade, oriole, Ervin and valley view heights paving</a:t>
            </a:r>
            <a:endParaRPr lang="en-US" dirty="0"/>
          </a:p>
        </p:txBody>
      </p:sp>
      <p:sp>
        <p:nvSpPr>
          <p:cNvPr id="3" name="Subtitle 2"/>
          <p:cNvSpPr>
            <a:spLocks noGrp="1"/>
          </p:cNvSpPr>
          <p:nvPr>
            <p:ph type="subTitle" idx="1"/>
          </p:nvPr>
        </p:nvSpPr>
        <p:spPr/>
        <p:txBody>
          <a:bodyPr/>
          <a:lstStyle/>
          <a:p>
            <a:r>
              <a:rPr lang="en-US" dirty="0" smtClean="0"/>
              <a:t>Recommendation of bid award 2019-022</a:t>
            </a:r>
            <a:endParaRPr lang="en-US" dirty="0"/>
          </a:p>
        </p:txBody>
      </p:sp>
    </p:spTree>
    <p:extLst>
      <p:ext uri="{BB962C8B-B14F-4D97-AF65-F5344CB8AC3E}">
        <p14:creationId xmlns:p14="http://schemas.microsoft.com/office/powerpoint/2010/main" val="1243113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Paving rehab methods</a:t>
            </a:r>
            <a:endParaRPr lang="en-US" dirty="0"/>
          </a:p>
        </p:txBody>
      </p:sp>
      <p:sp>
        <p:nvSpPr>
          <p:cNvPr id="3" name="Content Placeholder 2"/>
          <p:cNvSpPr>
            <a:spLocks noGrp="1"/>
          </p:cNvSpPr>
          <p:nvPr>
            <p:ph idx="1"/>
          </p:nvPr>
        </p:nvSpPr>
        <p:spPr>
          <a:xfrm>
            <a:off x="838200" y="1825625"/>
            <a:ext cx="6677297" cy="4351338"/>
          </a:xfrm>
        </p:spPr>
        <p:txBody>
          <a:bodyPr/>
          <a:lstStyle/>
          <a:p>
            <a:r>
              <a:rPr lang="en-US" dirty="0"/>
              <a:t>Full Reconstruction Method</a:t>
            </a:r>
          </a:p>
          <a:p>
            <a:r>
              <a:rPr lang="en-US" dirty="0"/>
              <a:t>Full reconstruction is a complete demolition and rebuild of a street. The paving surface will be determined during design and based on costs. All curb and gutter and sidewalk is expected to be replaced. This method requires full design and use of outside design consultants.</a:t>
            </a:r>
          </a:p>
        </p:txBody>
      </p:sp>
      <p:pic>
        <p:nvPicPr>
          <p:cNvPr id="4" name="Picture 3"/>
          <p:cNvPicPr>
            <a:picLocks noChangeAspect="1"/>
          </p:cNvPicPr>
          <p:nvPr/>
        </p:nvPicPr>
        <p:blipFill>
          <a:blip r:embed="rId2"/>
          <a:stretch>
            <a:fillRect/>
          </a:stretch>
        </p:blipFill>
        <p:spPr>
          <a:xfrm>
            <a:off x="7770495" y="200025"/>
            <a:ext cx="4210050" cy="6457950"/>
          </a:xfrm>
          <a:prstGeom prst="rect">
            <a:avLst/>
          </a:prstGeom>
        </p:spPr>
      </p:pic>
      <p:cxnSp>
        <p:nvCxnSpPr>
          <p:cNvPr id="6" name="Straight Connector 5"/>
          <p:cNvCxnSpPr/>
          <p:nvPr/>
        </p:nvCxnSpPr>
        <p:spPr>
          <a:xfrm>
            <a:off x="7933509" y="3178629"/>
            <a:ext cx="1907177" cy="17417"/>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9116291" y="3196046"/>
            <a:ext cx="9236" cy="1255881"/>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305309" y="498764"/>
            <a:ext cx="0" cy="1874981"/>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49527" y="2364509"/>
            <a:ext cx="655782"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58764" y="498764"/>
            <a:ext cx="0" cy="1874981"/>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0058400" y="3537527"/>
            <a:ext cx="9236" cy="914400"/>
          </a:xfrm>
          <a:prstGeom prst="line">
            <a:avLst/>
          </a:prstGeom>
          <a:ln w="254000">
            <a:solidFill>
              <a:schemeClr val="accent5">
                <a:lumMod val="5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698279" y="4525818"/>
            <a:ext cx="0" cy="1847273"/>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1037685" y="4525818"/>
            <a:ext cx="0" cy="738909"/>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049000" y="5124450"/>
            <a:ext cx="678180"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95510" y="4895272"/>
            <a:ext cx="3810" cy="1477819"/>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0279380" y="5082540"/>
            <a:ext cx="11430" cy="1290551"/>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755630" y="5875020"/>
            <a:ext cx="971550" cy="762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279380" y="1348740"/>
            <a:ext cx="379384" cy="87514"/>
          </a:xfrm>
          <a:prstGeom prst="line">
            <a:avLst/>
          </a:prstGeom>
          <a:ln w="254000">
            <a:solidFill>
              <a:schemeClr val="accent5">
                <a:lumMod val="5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0658764" y="1348740"/>
            <a:ext cx="641723" cy="87514"/>
          </a:xfrm>
          <a:prstGeom prst="line">
            <a:avLst/>
          </a:prstGeom>
          <a:ln w="254000">
            <a:solidFill>
              <a:schemeClr val="accent5">
                <a:lumMod val="5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909643" y="2059866"/>
            <a:ext cx="300761" cy="0"/>
          </a:xfrm>
          <a:prstGeom prst="line">
            <a:avLst/>
          </a:prstGeom>
          <a:ln w="254000">
            <a:solidFill>
              <a:schemeClr val="accent5">
                <a:lumMod val="50000"/>
                <a:alpha val="60000"/>
              </a:schemeClr>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9870440" y="441960"/>
            <a:ext cx="396240" cy="3083560"/>
          </a:xfrm>
          <a:custGeom>
            <a:avLst/>
            <a:gdLst>
              <a:gd name="connsiteX0" fmla="*/ 5080 w 396240"/>
              <a:gd name="connsiteY0" fmla="*/ 0 h 3083560"/>
              <a:gd name="connsiteX1" fmla="*/ 0 w 396240"/>
              <a:gd name="connsiteY1" fmla="*/ 2875280 h 3083560"/>
              <a:gd name="connsiteX2" fmla="*/ 25400 w 396240"/>
              <a:gd name="connsiteY2" fmla="*/ 2992120 h 3083560"/>
              <a:gd name="connsiteX3" fmla="*/ 91440 w 396240"/>
              <a:gd name="connsiteY3" fmla="*/ 3048000 h 3083560"/>
              <a:gd name="connsiteX4" fmla="*/ 187960 w 396240"/>
              <a:gd name="connsiteY4" fmla="*/ 3083560 h 3083560"/>
              <a:gd name="connsiteX5" fmla="*/ 320040 w 396240"/>
              <a:gd name="connsiteY5" fmla="*/ 3007360 h 3083560"/>
              <a:gd name="connsiteX6" fmla="*/ 365760 w 396240"/>
              <a:gd name="connsiteY6" fmla="*/ 2931160 h 3083560"/>
              <a:gd name="connsiteX7" fmla="*/ 375920 w 396240"/>
              <a:gd name="connsiteY7" fmla="*/ 2854960 h 3083560"/>
              <a:gd name="connsiteX8" fmla="*/ 381000 w 396240"/>
              <a:gd name="connsiteY8" fmla="*/ 15240 h 3083560"/>
              <a:gd name="connsiteX9" fmla="*/ 396240 w 396240"/>
              <a:gd name="connsiteY9" fmla="*/ 10160 h 308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240" h="3083560">
                <a:moveTo>
                  <a:pt x="5080" y="0"/>
                </a:moveTo>
                <a:cubicBezTo>
                  <a:pt x="3387" y="958427"/>
                  <a:pt x="1693" y="1916853"/>
                  <a:pt x="0" y="2875280"/>
                </a:cubicBezTo>
                <a:lnTo>
                  <a:pt x="25400" y="2992120"/>
                </a:lnTo>
                <a:lnTo>
                  <a:pt x="91440" y="3048000"/>
                </a:lnTo>
                <a:lnTo>
                  <a:pt x="187960" y="3083560"/>
                </a:lnTo>
                <a:lnTo>
                  <a:pt x="320040" y="3007360"/>
                </a:lnTo>
                <a:lnTo>
                  <a:pt x="365760" y="2931160"/>
                </a:lnTo>
                <a:lnTo>
                  <a:pt x="375920" y="2854960"/>
                </a:lnTo>
                <a:cubicBezTo>
                  <a:pt x="377613" y="1908387"/>
                  <a:pt x="379307" y="961813"/>
                  <a:pt x="381000" y="15240"/>
                </a:cubicBezTo>
                <a:lnTo>
                  <a:pt x="396240" y="10160"/>
                </a:lnTo>
              </a:path>
            </a:pathLst>
          </a:custGeom>
          <a:noFill/>
          <a:ln w="254000">
            <a:solidFill>
              <a:schemeClr val="accent5">
                <a:lumMod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10649527" y="1920240"/>
            <a:ext cx="650960"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120120" y="934720"/>
            <a:ext cx="180367"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300487" y="2059866"/>
            <a:ext cx="426693"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149460" y="6011644"/>
            <a:ext cx="1621036" cy="646331"/>
            <a:chOff x="6149460" y="6011644"/>
            <a:chExt cx="1621036" cy="646331"/>
          </a:xfrm>
        </p:grpSpPr>
        <p:cxnSp>
          <p:nvCxnSpPr>
            <p:cNvPr id="26" name="Straight Connector 25"/>
            <p:cNvCxnSpPr/>
            <p:nvPr/>
          </p:nvCxnSpPr>
          <p:spPr>
            <a:xfrm>
              <a:off x="6149460" y="6176963"/>
              <a:ext cx="373244" cy="762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62734" y="6011644"/>
              <a:ext cx="1007762" cy="646331"/>
            </a:xfrm>
            <a:prstGeom prst="rect">
              <a:avLst/>
            </a:prstGeom>
            <a:noFill/>
          </p:spPr>
          <p:txBody>
            <a:bodyPr wrap="square" rtlCol="0">
              <a:spAutoFit/>
            </a:bodyPr>
            <a:lstStyle/>
            <a:p>
              <a:r>
                <a:rPr lang="en-US" dirty="0" smtClean="0"/>
                <a:t>Phase 1</a:t>
              </a:r>
            </a:p>
            <a:p>
              <a:r>
                <a:rPr lang="en-US" dirty="0" smtClean="0"/>
                <a:t>Phase 2</a:t>
              </a:r>
              <a:endParaRPr lang="en-US" dirty="0"/>
            </a:p>
          </p:txBody>
        </p:sp>
        <p:cxnSp>
          <p:nvCxnSpPr>
            <p:cNvPr id="30" name="Straight Connector 29"/>
            <p:cNvCxnSpPr/>
            <p:nvPr/>
          </p:nvCxnSpPr>
          <p:spPr>
            <a:xfrm>
              <a:off x="6149460" y="6495618"/>
              <a:ext cx="373244" cy="7620"/>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9630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98752" y="184728"/>
            <a:ext cx="6405346" cy="6413932"/>
          </a:xfrm>
          <a:prstGeom prst="rect">
            <a:avLst/>
          </a:prstGeom>
        </p:spPr>
      </p:pic>
      <p:sp>
        <p:nvSpPr>
          <p:cNvPr id="2" name="Title 1"/>
          <p:cNvSpPr>
            <a:spLocks noGrp="1"/>
          </p:cNvSpPr>
          <p:nvPr>
            <p:ph type="title"/>
          </p:nvPr>
        </p:nvSpPr>
        <p:spPr/>
        <p:txBody>
          <a:bodyPr/>
          <a:lstStyle/>
          <a:p>
            <a:r>
              <a:rPr lang="en-US" dirty="0" smtClean="0"/>
              <a:t>Paving rehab methods</a:t>
            </a:r>
            <a:endParaRPr lang="en-US" dirty="0"/>
          </a:p>
        </p:txBody>
      </p:sp>
      <p:sp>
        <p:nvSpPr>
          <p:cNvPr id="3" name="Content Placeholder 2"/>
          <p:cNvSpPr>
            <a:spLocks noGrp="1"/>
          </p:cNvSpPr>
          <p:nvPr>
            <p:ph idx="1"/>
          </p:nvPr>
        </p:nvSpPr>
        <p:spPr>
          <a:xfrm>
            <a:off x="838201" y="1825625"/>
            <a:ext cx="4537364" cy="4351338"/>
          </a:xfrm>
        </p:spPr>
        <p:txBody>
          <a:bodyPr/>
          <a:lstStyle/>
          <a:p>
            <a:r>
              <a:rPr lang="en-US" dirty="0" smtClean="0"/>
              <a:t>Mill and Asphalt Overlay Method</a:t>
            </a:r>
          </a:p>
          <a:p>
            <a:r>
              <a:rPr lang="en-US" dirty="0" smtClean="0"/>
              <a:t>Concrete streets from third round added to asphalt contract</a:t>
            </a:r>
          </a:p>
        </p:txBody>
      </p:sp>
      <p:cxnSp>
        <p:nvCxnSpPr>
          <p:cNvPr id="15" name="Straight Connector 14"/>
          <p:cNvCxnSpPr/>
          <p:nvPr/>
        </p:nvCxnSpPr>
        <p:spPr>
          <a:xfrm flipH="1">
            <a:off x="9716656" y="1108628"/>
            <a:ext cx="461817" cy="480027"/>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6936509" y="4553527"/>
            <a:ext cx="304800" cy="1727200"/>
          </a:xfrm>
          <a:custGeom>
            <a:avLst/>
            <a:gdLst>
              <a:gd name="connsiteX0" fmla="*/ 184727 w 304800"/>
              <a:gd name="connsiteY0" fmla="*/ 1727200 h 1727200"/>
              <a:gd name="connsiteX1" fmla="*/ 18473 w 304800"/>
              <a:gd name="connsiteY1" fmla="*/ 1366982 h 1727200"/>
              <a:gd name="connsiteX2" fmla="*/ 0 w 304800"/>
              <a:gd name="connsiteY2" fmla="*/ 461818 h 1727200"/>
              <a:gd name="connsiteX3" fmla="*/ 83127 w 304800"/>
              <a:gd name="connsiteY3" fmla="*/ 258618 h 1727200"/>
              <a:gd name="connsiteX4" fmla="*/ 304800 w 304800"/>
              <a:gd name="connsiteY4" fmla="*/ 0 h 17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727200">
                <a:moveTo>
                  <a:pt x="184727" y="1727200"/>
                </a:moveTo>
                <a:lnTo>
                  <a:pt x="18473" y="1366982"/>
                </a:lnTo>
                <a:lnTo>
                  <a:pt x="0" y="461818"/>
                </a:lnTo>
                <a:lnTo>
                  <a:pt x="83127" y="258618"/>
                </a:lnTo>
                <a:lnTo>
                  <a:pt x="304800" y="0"/>
                </a:lnTo>
              </a:path>
            </a:pathLst>
          </a:custGeom>
          <a:noFill/>
          <a:ln w="254000">
            <a:solidFill>
              <a:schemeClr val="accent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3977716" y="5952329"/>
            <a:ext cx="1621036" cy="646331"/>
            <a:chOff x="6149460" y="6011644"/>
            <a:chExt cx="1621036" cy="646331"/>
          </a:xfrm>
        </p:grpSpPr>
        <p:cxnSp>
          <p:nvCxnSpPr>
            <p:cNvPr id="21" name="Straight Connector 20"/>
            <p:cNvCxnSpPr/>
            <p:nvPr/>
          </p:nvCxnSpPr>
          <p:spPr>
            <a:xfrm>
              <a:off x="6149460" y="6176963"/>
              <a:ext cx="373244" cy="762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2734" y="6011644"/>
              <a:ext cx="1007762" cy="646331"/>
            </a:xfrm>
            <a:prstGeom prst="rect">
              <a:avLst/>
            </a:prstGeom>
            <a:noFill/>
          </p:spPr>
          <p:txBody>
            <a:bodyPr wrap="square" rtlCol="0">
              <a:spAutoFit/>
            </a:bodyPr>
            <a:lstStyle/>
            <a:p>
              <a:r>
                <a:rPr lang="en-US" dirty="0" smtClean="0"/>
                <a:t>Phase 1</a:t>
              </a:r>
            </a:p>
            <a:p>
              <a:r>
                <a:rPr lang="en-US" dirty="0" smtClean="0"/>
                <a:t>Phase 2</a:t>
              </a:r>
              <a:endParaRPr lang="en-US" dirty="0"/>
            </a:p>
          </p:txBody>
        </p:sp>
        <p:cxnSp>
          <p:nvCxnSpPr>
            <p:cNvPr id="23" name="Straight Connector 22"/>
            <p:cNvCxnSpPr/>
            <p:nvPr/>
          </p:nvCxnSpPr>
          <p:spPr>
            <a:xfrm>
              <a:off x="6149460" y="6495618"/>
              <a:ext cx="373244" cy="7620"/>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228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AREA</a:t>
            </a:r>
            <a:endParaRPr lang="en-US" dirty="0"/>
          </a:p>
        </p:txBody>
      </p:sp>
      <p:sp>
        <p:nvSpPr>
          <p:cNvPr id="3" name="Content Placeholder 2"/>
          <p:cNvSpPr>
            <a:spLocks noGrp="1"/>
          </p:cNvSpPr>
          <p:nvPr>
            <p:ph idx="1"/>
          </p:nvPr>
        </p:nvSpPr>
        <p:spPr>
          <a:xfrm>
            <a:off x="838200" y="1825625"/>
            <a:ext cx="6677297" cy="4351338"/>
          </a:xfrm>
        </p:spPr>
        <p:txBody>
          <a:bodyPr/>
          <a:lstStyle/>
          <a:p>
            <a:r>
              <a:rPr lang="en-US" dirty="0" smtClean="0"/>
              <a:t>Area was selected as part of the third round of streets in the Real. Texas. Roads. program</a:t>
            </a:r>
          </a:p>
          <a:p>
            <a:r>
              <a:rPr lang="en-US" dirty="0" smtClean="0"/>
              <a:t>Streets were split into two phases</a:t>
            </a:r>
          </a:p>
        </p:txBody>
      </p:sp>
      <p:pic>
        <p:nvPicPr>
          <p:cNvPr id="4" name="Picture 3"/>
          <p:cNvPicPr>
            <a:picLocks noChangeAspect="1"/>
          </p:cNvPicPr>
          <p:nvPr/>
        </p:nvPicPr>
        <p:blipFill>
          <a:blip r:embed="rId2"/>
          <a:stretch>
            <a:fillRect/>
          </a:stretch>
        </p:blipFill>
        <p:spPr>
          <a:xfrm>
            <a:off x="7770495" y="200025"/>
            <a:ext cx="4210050" cy="6457950"/>
          </a:xfrm>
          <a:prstGeom prst="rect">
            <a:avLst/>
          </a:prstGeom>
        </p:spPr>
      </p:pic>
      <p:cxnSp>
        <p:nvCxnSpPr>
          <p:cNvPr id="6" name="Straight Connector 5"/>
          <p:cNvCxnSpPr/>
          <p:nvPr/>
        </p:nvCxnSpPr>
        <p:spPr>
          <a:xfrm>
            <a:off x="7933509" y="3178629"/>
            <a:ext cx="1907177" cy="17417"/>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9116291" y="3196046"/>
            <a:ext cx="9236" cy="1255881"/>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305309" y="498764"/>
            <a:ext cx="0" cy="1874981"/>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49527" y="2364509"/>
            <a:ext cx="655782" cy="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58764" y="498764"/>
            <a:ext cx="0" cy="1874981"/>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0058400" y="3537527"/>
            <a:ext cx="9236" cy="914400"/>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698279" y="4525818"/>
            <a:ext cx="0" cy="1847273"/>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1037685" y="4525818"/>
            <a:ext cx="0" cy="738909"/>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049000" y="5124450"/>
            <a:ext cx="678180" cy="0"/>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95510" y="4895272"/>
            <a:ext cx="3810" cy="1477819"/>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0279380" y="5082540"/>
            <a:ext cx="11430" cy="1290551"/>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755630" y="5875020"/>
            <a:ext cx="971550" cy="762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279380" y="1348740"/>
            <a:ext cx="379384" cy="87514"/>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0658764" y="1348740"/>
            <a:ext cx="641723" cy="87514"/>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909643" y="2059866"/>
            <a:ext cx="300761" cy="0"/>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9870440" y="441960"/>
            <a:ext cx="396240" cy="3083560"/>
          </a:xfrm>
          <a:custGeom>
            <a:avLst/>
            <a:gdLst>
              <a:gd name="connsiteX0" fmla="*/ 5080 w 396240"/>
              <a:gd name="connsiteY0" fmla="*/ 0 h 3083560"/>
              <a:gd name="connsiteX1" fmla="*/ 0 w 396240"/>
              <a:gd name="connsiteY1" fmla="*/ 2875280 h 3083560"/>
              <a:gd name="connsiteX2" fmla="*/ 25400 w 396240"/>
              <a:gd name="connsiteY2" fmla="*/ 2992120 h 3083560"/>
              <a:gd name="connsiteX3" fmla="*/ 91440 w 396240"/>
              <a:gd name="connsiteY3" fmla="*/ 3048000 h 3083560"/>
              <a:gd name="connsiteX4" fmla="*/ 187960 w 396240"/>
              <a:gd name="connsiteY4" fmla="*/ 3083560 h 3083560"/>
              <a:gd name="connsiteX5" fmla="*/ 320040 w 396240"/>
              <a:gd name="connsiteY5" fmla="*/ 3007360 h 3083560"/>
              <a:gd name="connsiteX6" fmla="*/ 365760 w 396240"/>
              <a:gd name="connsiteY6" fmla="*/ 2931160 h 3083560"/>
              <a:gd name="connsiteX7" fmla="*/ 375920 w 396240"/>
              <a:gd name="connsiteY7" fmla="*/ 2854960 h 3083560"/>
              <a:gd name="connsiteX8" fmla="*/ 381000 w 396240"/>
              <a:gd name="connsiteY8" fmla="*/ 15240 h 3083560"/>
              <a:gd name="connsiteX9" fmla="*/ 396240 w 396240"/>
              <a:gd name="connsiteY9" fmla="*/ 10160 h 308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240" h="3083560">
                <a:moveTo>
                  <a:pt x="5080" y="0"/>
                </a:moveTo>
                <a:cubicBezTo>
                  <a:pt x="3387" y="958427"/>
                  <a:pt x="1693" y="1916853"/>
                  <a:pt x="0" y="2875280"/>
                </a:cubicBezTo>
                <a:lnTo>
                  <a:pt x="25400" y="2992120"/>
                </a:lnTo>
                <a:lnTo>
                  <a:pt x="91440" y="3048000"/>
                </a:lnTo>
                <a:lnTo>
                  <a:pt x="187960" y="3083560"/>
                </a:lnTo>
                <a:lnTo>
                  <a:pt x="320040" y="3007360"/>
                </a:lnTo>
                <a:lnTo>
                  <a:pt x="365760" y="2931160"/>
                </a:lnTo>
                <a:lnTo>
                  <a:pt x="375920" y="2854960"/>
                </a:lnTo>
                <a:cubicBezTo>
                  <a:pt x="377613" y="1908387"/>
                  <a:pt x="379307" y="961813"/>
                  <a:pt x="381000" y="15240"/>
                </a:cubicBezTo>
                <a:lnTo>
                  <a:pt x="396240" y="10160"/>
                </a:lnTo>
              </a:path>
            </a:pathLst>
          </a:custGeom>
          <a:noFill/>
          <a:ln w="254000">
            <a:solidFill>
              <a:schemeClr val="accent5">
                <a:lumMod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10649527" y="1920240"/>
            <a:ext cx="650960" cy="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120120" y="934720"/>
            <a:ext cx="180367" cy="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300487" y="2059866"/>
            <a:ext cx="426693" cy="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149460" y="6011644"/>
            <a:ext cx="1621036" cy="646331"/>
            <a:chOff x="6149460" y="6011644"/>
            <a:chExt cx="1621036" cy="646331"/>
          </a:xfrm>
        </p:grpSpPr>
        <p:cxnSp>
          <p:nvCxnSpPr>
            <p:cNvPr id="46" name="Straight Connector 45"/>
            <p:cNvCxnSpPr/>
            <p:nvPr/>
          </p:nvCxnSpPr>
          <p:spPr>
            <a:xfrm>
              <a:off x="6149460" y="6176963"/>
              <a:ext cx="373244" cy="762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762734" y="6011644"/>
              <a:ext cx="1007762" cy="646331"/>
            </a:xfrm>
            <a:prstGeom prst="rect">
              <a:avLst/>
            </a:prstGeom>
            <a:noFill/>
          </p:spPr>
          <p:txBody>
            <a:bodyPr wrap="square" rtlCol="0">
              <a:spAutoFit/>
            </a:bodyPr>
            <a:lstStyle/>
            <a:p>
              <a:r>
                <a:rPr lang="en-US" dirty="0" smtClean="0"/>
                <a:t>Phase 1</a:t>
              </a:r>
            </a:p>
            <a:p>
              <a:r>
                <a:rPr lang="en-US" dirty="0" smtClean="0"/>
                <a:t>Phase 2</a:t>
              </a:r>
              <a:endParaRPr lang="en-US" dirty="0"/>
            </a:p>
          </p:txBody>
        </p:sp>
        <p:cxnSp>
          <p:nvCxnSpPr>
            <p:cNvPr id="49" name="Straight Connector 48"/>
            <p:cNvCxnSpPr/>
            <p:nvPr/>
          </p:nvCxnSpPr>
          <p:spPr>
            <a:xfrm>
              <a:off x="6149460" y="6495618"/>
              <a:ext cx="373244" cy="7620"/>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0301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1A - Utility</a:t>
            </a:r>
            <a:endParaRPr lang="en-US" dirty="0"/>
          </a:p>
        </p:txBody>
      </p:sp>
      <p:sp>
        <p:nvSpPr>
          <p:cNvPr id="3" name="Content Placeholder 2"/>
          <p:cNvSpPr>
            <a:spLocks noGrp="1"/>
          </p:cNvSpPr>
          <p:nvPr>
            <p:ph idx="1"/>
          </p:nvPr>
        </p:nvSpPr>
        <p:spPr>
          <a:xfrm>
            <a:off x="838200" y="1825625"/>
            <a:ext cx="6677297" cy="4351338"/>
          </a:xfrm>
        </p:spPr>
        <p:txBody>
          <a:bodyPr/>
          <a:lstStyle/>
          <a:p>
            <a:r>
              <a:rPr lang="en-US" dirty="0" smtClean="0"/>
              <a:t>Water and Sewer Replacements</a:t>
            </a:r>
          </a:p>
          <a:p>
            <a:r>
              <a:rPr lang="en-US" dirty="0" smtClean="0"/>
              <a:t>Contract 2019-025:</a:t>
            </a:r>
          </a:p>
          <a:p>
            <a:pPr lvl="1"/>
            <a:r>
              <a:rPr lang="en-US" dirty="0" smtClean="0"/>
              <a:t>Awarded Amount: $719,930</a:t>
            </a:r>
          </a:p>
          <a:p>
            <a:pPr lvl="1"/>
            <a:r>
              <a:rPr lang="en-US" dirty="0" smtClean="0"/>
              <a:t>Council Awarded on March 4, 2019</a:t>
            </a:r>
          </a:p>
          <a:p>
            <a:pPr lvl="1"/>
            <a:r>
              <a:rPr lang="en-US" dirty="0" smtClean="0"/>
              <a:t>Construction started April 22, 2019</a:t>
            </a:r>
          </a:p>
          <a:p>
            <a:pPr lvl="1"/>
            <a:r>
              <a:rPr lang="en-US" dirty="0" smtClean="0"/>
              <a:t>Anticipated Completion September 9, 2019</a:t>
            </a:r>
          </a:p>
          <a:p>
            <a:r>
              <a:rPr lang="en-US" dirty="0" smtClean="0"/>
              <a:t>Status</a:t>
            </a:r>
          </a:p>
          <a:p>
            <a:pPr lvl="1"/>
            <a:r>
              <a:rPr lang="en-US" dirty="0" smtClean="0"/>
              <a:t>Completed sewer replacement on Oriole</a:t>
            </a:r>
          </a:p>
          <a:p>
            <a:pPr lvl="1"/>
            <a:r>
              <a:rPr lang="en-US" dirty="0" smtClean="0"/>
              <a:t>Currently working on sewer on Ervin and water on Oriole</a:t>
            </a:r>
          </a:p>
        </p:txBody>
      </p:sp>
      <p:pic>
        <p:nvPicPr>
          <p:cNvPr id="4" name="Picture 3"/>
          <p:cNvPicPr>
            <a:picLocks noChangeAspect="1"/>
          </p:cNvPicPr>
          <p:nvPr/>
        </p:nvPicPr>
        <p:blipFill>
          <a:blip r:embed="rId2"/>
          <a:stretch>
            <a:fillRect/>
          </a:stretch>
        </p:blipFill>
        <p:spPr>
          <a:xfrm>
            <a:off x="7770495" y="200025"/>
            <a:ext cx="4210050" cy="6457950"/>
          </a:xfrm>
          <a:prstGeom prst="rect">
            <a:avLst/>
          </a:prstGeom>
        </p:spPr>
      </p:pic>
      <p:cxnSp>
        <p:nvCxnSpPr>
          <p:cNvPr id="7" name="Straight Connector 6"/>
          <p:cNvCxnSpPr/>
          <p:nvPr/>
        </p:nvCxnSpPr>
        <p:spPr>
          <a:xfrm>
            <a:off x="9018270" y="3204210"/>
            <a:ext cx="11430" cy="1226820"/>
          </a:xfrm>
          <a:prstGeom prst="line">
            <a:avLst/>
          </a:prstGeom>
          <a:ln w="889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27820" y="3200400"/>
            <a:ext cx="11430" cy="123444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618220" y="4503420"/>
            <a:ext cx="3810" cy="1882140"/>
          </a:xfrm>
          <a:prstGeom prst="line">
            <a:avLst/>
          </a:prstGeom>
          <a:ln w="889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763000" y="4499610"/>
            <a:ext cx="3810" cy="188214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1222355" y="520700"/>
            <a:ext cx="7620" cy="812165"/>
          </a:xfrm>
          <a:prstGeom prst="line">
            <a:avLst/>
          </a:prstGeom>
          <a:ln w="889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113770" y="926782"/>
            <a:ext cx="116205" cy="0"/>
          </a:xfrm>
          <a:prstGeom prst="line">
            <a:avLst/>
          </a:prstGeom>
          <a:ln w="889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734675" y="482600"/>
            <a:ext cx="7453" cy="81280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638472" y="1993265"/>
            <a:ext cx="0" cy="429895"/>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0653712" y="2423160"/>
            <a:ext cx="640080" cy="508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10638472" y="1997710"/>
            <a:ext cx="655320" cy="1016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713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1b – paving rehab</a:t>
            </a:r>
            <a:endParaRPr lang="en-US" dirty="0"/>
          </a:p>
        </p:txBody>
      </p:sp>
      <p:sp>
        <p:nvSpPr>
          <p:cNvPr id="3" name="Content Placeholder 2"/>
          <p:cNvSpPr>
            <a:spLocks noGrp="1"/>
          </p:cNvSpPr>
          <p:nvPr>
            <p:ph idx="1"/>
          </p:nvPr>
        </p:nvSpPr>
        <p:spPr>
          <a:xfrm>
            <a:off x="838200" y="1825625"/>
            <a:ext cx="6677297" cy="4351338"/>
          </a:xfrm>
        </p:spPr>
        <p:txBody>
          <a:bodyPr/>
          <a:lstStyle/>
          <a:p>
            <a:r>
              <a:rPr lang="en-US" dirty="0" smtClean="0"/>
              <a:t>Paving Work</a:t>
            </a:r>
          </a:p>
          <a:p>
            <a:r>
              <a:rPr lang="en-US" dirty="0" smtClean="0"/>
              <a:t>Contract 2019-022:</a:t>
            </a:r>
          </a:p>
          <a:p>
            <a:pPr lvl="1"/>
            <a:r>
              <a:rPr lang="en-US" dirty="0" smtClean="0"/>
              <a:t>Awarded Amount: $1,134,358.49</a:t>
            </a:r>
          </a:p>
          <a:p>
            <a:pPr lvl="1"/>
            <a:r>
              <a:rPr lang="en-US" dirty="0" smtClean="0"/>
              <a:t>Anticipated Council Award May 20, 2019</a:t>
            </a:r>
          </a:p>
          <a:p>
            <a:pPr lvl="1"/>
            <a:r>
              <a:rPr lang="en-US" dirty="0" smtClean="0"/>
              <a:t>Anticipated Construction start June 24, 2019</a:t>
            </a:r>
          </a:p>
          <a:p>
            <a:pPr lvl="1"/>
            <a:r>
              <a:rPr lang="en-US" dirty="0" smtClean="0"/>
              <a:t>Anticipated Completion December 21, 2019</a:t>
            </a:r>
          </a:p>
          <a:p>
            <a:r>
              <a:rPr lang="en-US" dirty="0" smtClean="0"/>
              <a:t>Multiple Rehabilitation Methods Included</a:t>
            </a:r>
          </a:p>
        </p:txBody>
      </p:sp>
      <p:pic>
        <p:nvPicPr>
          <p:cNvPr id="4" name="Picture 3"/>
          <p:cNvPicPr>
            <a:picLocks noChangeAspect="1"/>
          </p:cNvPicPr>
          <p:nvPr/>
        </p:nvPicPr>
        <p:blipFill>
          <a:blip r:embed="rId2"/>
          <a:stretch>
            <a:fillRect/>
          </a:stretch>
        </p:blipFill>
        <p:spPr>
          <a:xfrm>
            <a:off x="7770495" y="200025"/>
            <a:ext cx="4210050" cy="6457950"/>
          </a:xfrm>
          <a:prstGeom prst="rect">
            <a:avLst/>
          </a:prstGeom>
        </p:spPr>
      </p:pic>
      <p:cxnSp>
        <p:nvCxnSpPr>
          <p:cNvPr id="6" name="Straight Connector 5"/>
          <p:cNvCxnSpPr/>
          <p:nvPr/>
        </p:nvCxnSpPr>
        <p:spPr>
          <a:xfrm>
            <a:off x="7933509" y="3178629"/>
            <a:ext cx="1907177" cy="17417"/>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9116291" y="3196046"/>
            <a:ext cx="9236" cy="1255881"/>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305309" y="498764"/>
            <a:ext cx="0" cy="1874981"/>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49527" y="2364509"/>
            <a:ext cx="655782" cy="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58764" y="498764"/>
            <a:ext cx="0" cy="1874981"/>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698279" y="4525818"/>
            <a:ext cx="0" cy="1847273"/>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0279380" y="5082540"/>
            <a:ext cx="11430" cy="1290551"/>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755630" y="5875020"/>
            <a:ext cx="971550" cy="762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649527" y="1920240"/>
            <a:ext cx="650960" cy="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120120" y="934720"/>
            <a:ext cx="180367" cy="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300487" y="2059866"/>
            <a:ext cx="426693" cy="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869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 utilities and paving</a:t>
            </a:r>
            <a:endParaRPr lang="en-US" dirty="0"/>
          </a:p>
        </p:txBody>
      </p:sp>
      <p:sp>
        <p:nvSpPr>
          <p:cNvPr id="3" name="Content Placeholder 2"/>
          <p:cNvSpPr>
            <a:spLocks noGrp="1"/>
          </p:cNvSpPr>
          <p:nvPr>
            <p:ph idx="1"/>
          </p:nvPr>
        </p:nvSpPr>
        <p:spPr>
          <a:xfrm>
            <a:off x="838200" y="1825625"/>
            <a:ext cx="6677297" cy="4351338"/>
          </a:xfrm>
        </p:spPr>
        <p:txBody>
          <a:bodyPr/>
          <a:lstStyle/>
          <a:p>
            <a:r>
              <a:rPr lang="en-US" dirty="0" smtClean="0"/>
              <a:t>Design Contract</a:t>
            </a:r>
            <a:r>
              <a:rPr lang="en-US" dirty="0"/>
              <a:t>:</a:t>
            </a:r>
          </a:p>
          <a:p>
            <a:pPr lvl="1"/>
            <a:r>
              <a:rPr lang="en-US" dirty="0"/>
              <a:t>Awarded Amount: </a:t>
            </a:r>
            <a:r>
              <a:rPr lang="en-US" dirty="0" smtClean="0"/>
              <a:t>$262,790</a:t>
            </a:r>
            <a:endParaRPr lang="en-US" dirty="0"/>
          </a:p>
          <a:p>
            <a:pPr lvl="1"/>
            <a:r>
              <a:rPr lang="en-US" dirty="0"/>
              <a:t>Council Awarded on </a:t>
            </a:r>
            <a:r>
              <a:rPr lang="en-US" dirty="0" smtClean="0"/>
              <a:t>Feb </a:t>
            </a:r>
            <a:r>
              <a:rPr lang="en-US" dirty="0"/>
              <a:t>4, 2019</a:t>
            </a:r>
          </a:p>
          <a:p>
            <a:pPr lvl="1"/>
            <a:r>
              <a:rPr lang="en-US" dirty="0" smtClean="0"/>
              <a:t>Anticipated Construction Start Early 2020</a:t>
            </a:r>
            <a:endParaRPr lang="en-US" dirty="0"/>
          </a:p>
          <a:p>
            <a:r>
              <a:rPr lang="en-US" dirty="0"/>
              <a:t>Status</a:t>
            </a:r>
          </a:p>
          <a:p>
            <a:pPr lvl="1"/>
            <a:r>
              <a:rPr lang="en-US" dirty="0" smtClean="0"/>
              <a:t>30% plans received this month for review</a:t>
            </a:r>
            <a:endParaRPr lang="en-US" dirty="0"/>
          </a:p>
          <a:p>
            <a:pPr lvl="1"/>
            <a:endParaRPr lang="en-US" dirty="0" smtClean="0"/>
          </a:p>
        </p:txBody>
      </p:sp>
      <p:pic>
        <p:nvPicPr>
          <p:cNvPr id="4" name="Picture 3"/>
          <p:cNvPicPr>
            <a:picLocks noChangeAspect="1"/>
          </p:cNvPicPr>
          <p:nvPr/>
        </p:nvPicPr>
        <p:blipFill>
          <a:blip r:embed="rId2"/>
          <a:stretch>
            <a:fillRect/>
          </a:stretch>
        </p:blipFill>
        <p:spPr>
          <a:xfrm>
            <a:off x="7770495" y="200025"/>
            <a:ext cx="4210050" cy="6457950"/>
          </a:xfrm>
          <a:prstGeom prst="rect">
            <a:avLst/>
          </a:prstGeom>
        </p:spPr>
      </p:pic>
      <p:cxnSp>
        <p:nvCxnSpPr>
          <p:cNvPr id="17" name="Straight Connector 16"/>
          <p:cNvCxnSpPr/>
          <p:nvPr/>
        </p:nvCxnSpPr>
        <p:spPr>
          <a:xfrm flipH="1" flipV="1">
            <a:off x="10058400" y="3537527"/>
            <a:ext cx="9236" cy="914400"/>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1037685" y="4525818"/>
            <a:ext cx="0" cy="738909"/>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049000" y="5124450"/>
            <a:ext cx="678180" cy="0"/>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95510" y="4895272"/>
            <a:ext cx="3810" cy="1477819"/>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279380" y="1348740"/>
            <a:ext cx="379384" cy="87514"/>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0658764" y="1348740"/>
            <a:ext cx="641723" cy="87514"/>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909643" y="2059866"/>
            <a:ext cx="300761" cy="0"/>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9870440" y="441960"/>
            <a:ext cx="396240" cy="3083560"/>
          </a:xfrm>
          <a:custGeom>
            <a:avLst/>
            <a:gdLst>
              <a:gd name="connsiteX0" fmla="*/ 5080 w 396240"/>
              <a:gd name="connsiteY0" fmla="*/ 0 h 3083560"/>
              <a:gd name="connsiteX1" fmla="*/ 0 w 396240"/>
              <a:gd name="connsiteY1" fmla="*/ 2875280 h 3083560"/>
              <a:gd name="connsiteX2" fmla="*/ 25400 w 396240"/>
              <a:gd name="connsiteY2" fmla="*/ 2992120 h 3083560"/>
              <a:gd name="connsiteX3" fmla="*/ 91440 w 396240"/>
              <a:gd name="connsiteY3" fmla="*/ 3048000 h 3083560"/>
              <a:gd name="connsiteX4" fmla="*/ 187960 w 396240"/>
              <a:gd name="connsiteY4" fmla="*/ 3083560 h 3083560"/>
              <a:gd name="connsiteX5" fmla="*/ 320040 w 396240"/>
              <a:gd name="connsiteY5" fmla="*/ 3007360 h 3083560"/>
              <a:gd name="connsiteX6" fmla="*/ 365760 w 396240"/>
              <a:gd name="connsiteY6" fmla="*/ 2931160 h 3083560"/>
              <a:gd name="connsiteX7" fmla="*/ 375920 w 396240"/>
              <a:gd name="connsiteY7" fmla="*/ 2854960 h 3083560"/>
              <a:gd name="connsiteX8" fmla="*/ 381000 w 396240"/>
              <a:gd name="connsiteY8" fmla="*/ 15240 h 3083560"/>
              <a:gd name="connsiteX9" fmla="*/ 396240 w 396240"/>
              <a:gd name="connsiteY9" fmla="*/ 10160 h 308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240" h="3083560">
                <a:moveTo>
                  <a:pt x="5080" y="0"/>
                </a:moveTo>
                <a:cubicBezTo>
                  <a:pt x="3387" y="958427"/>
                  <a:pt x="1693" y="1916853"/>
                  <a:pt x="0" y="2875280"/>
                </a:cubicBezTo>
                <a:lnTo>
                  <a:pt x="25400" y="2992120"/>
                </a:lnTo>
                <a:lnTo>
                  <a:pt x="91440" y="3048000"/>
                </a:lnTo>
                <a:lnTo>
                  <a:pt x="187960" y="3083560"/>
                </a:lnTo>
                <a:lnTo>
                  <a:pt x="320040" y="3007360"/>
                </a:lnTo>
                <a:lnTo>
                  <a:pt x="365760" y="2931160"/>
                </a:lnTo>
                <a:lnTo>
                  <a:pt x="375920" y="2854960"/>
                </a:lnTo>
                <a:cubicBezTo>
                  <a:pt x="377613" y="1908387"/>
                  <a:pt x="379307" y="961813"/>
                  <a:pt x="381000" y="15240"/>
                </a:cubicBezTo>
                <a:lnTo>
                  <a:pt x="396240" y="10160"/>
                </a:lnTo>
              </a:path>
            </a:pathLst>
          </a:custGeom>
          <a:noFill/>
          <a:ln w="254000">
            <a:solidFill>
              <a:schemeClr val="accent5">
                <a:lumMod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984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Paving rehabilitation methods</a:t>
            </a:r>
            <a:endParaRPr lang="en-US" dirty="0"/>
          </a:p>
        </p:txBody>
      </p:sp>
    </p:spTree>
    <p:extLst>
      <p:ext uri="{BB962C8B-B14F-4D97-AF65-F5344CB8AC3E}">
        <p14:creationId xmlns:p14="http://schemas.microsoft.com/office/powerpoint/2010/main" val="3779691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Paving rehab methods</a:t>
            </a:r>
            <a:endParaRPr lang="en-US" dirty="0"/>
          </a:p>
        </p:txBody>
      </p:sp>
      <p:sp>
        <p:nvSpPr>
          <p:cNvPr id="3" name="Content Placeholder 2"/>
          <p:cNvSpPr>
            <a:spLocks noGrp="1"/>
          </p:cNvSpPr>
          <p:nvPr>
            <p:ph idx="1"/>
          </p:nvPr>
        </p:nvSpPr>
        <p:spPr>
          <a:xfrm>
            <a:off x="838200" y="1825625"/>
            <a:ext cx="6677297" cy="1711902"/>
          </a:xfrm>
        </p:spPr>
        <p:txBody>
          <a:bodyPr/>
          <a:lstStyle/>
          <a:p>
            <a:r>
              <a:rPr lang="en-US" dirty="0"/>
              <a:t>Spot Repair Method</a:t>
            </a:r>
          </a:p>
          <a:p>
            <a:r>
              <a:rPr lang="en-US" dirty="0"/>
              <a:t>Localized spot repair is full-depth replacement at select areas. The localized full-depth repair can be as small as a 3’x3’ area or a much longer stretch of pavement.</a:t>
            </a:r>
          </a:p>
        </p:txBody>
      </p:sp>
      <p:pic>
        <p:nvPicPr>
          <p:cNvPr id="4" name="Picture 3"/>
          <p:cNvPicPr>
            <a:picLocks noChangeAspect="1"/>
          </p:cNvPicPr>
          <p:nvPr/>
        </p:nvPicPr>
        <p:blipFill>
          <a:blip r:embed="rId2"/>
          <a:stretch>
            <a:fillRect/>
          </a:stretch>
        </p:blipFill>
        <p:spPr>
          <a:xfrm>
            <a:off x="7770495" y="200025"/>
            <a:ext cx="4210050" cy="6457950"/>
          </a:xfrm>
          <a:prstGeom prst="rect">
            <a:avLst/>
          </a:prstGeom>
        </p:spPr>
      </p:pic>
      <p:cxnSp>
        <p:nvCxnSpPr>
          <p:cNvPr id="6" name="Straight Connector 5"/>
          <p:cNvCxnSpPr/>
          <p:nvPr/>
        </p:nvCxnSpPr>
        <p:spPr>
          <a:xfrm>
            <a:off x="7933509" y="3178629"/>
            <a:ext cx="1907177" cy="17417"/>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9116291" y="3196046"/>
            <a:ext cx="9236" cy="1255881"/>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305309" y="498764"/>
            <a:ext cx="0" cy="1874981"/>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49527" y="2364509"/>
            <a:ext cx="655782"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58764" y="498764"/>
            <a:ext cx="0" cy="1874981"/>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0058400" y="3537527"/>
            <a:ext cx="9236" cy="91440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698279" y="4525818"/>
            <a:ext cx="0" cy="1847273"/>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1037685" y="4525818"/>
            <a:ext cx="0" cy="738909"/>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049000" y="5124450"/>
            <a:ext cx="678180"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95510" y="4895272"/>
            <a:ext cx="3810" cy="1477819"/>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0279380" y="5082540"/>
            <a:ext cx="11430" cy="1290551"/>
          </a:xfrm>
          <a:prstGeom prst="line">
            <a:avLst/>
          </a:prstGeom>
          <a:ln w="254000">
            <a:solidFill>
              <a:schemeClr val="accent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755630" y="5875020"/>
            <a:ext cx="971550" cy="762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279380" y="1348740"/>
            <a:ext cx="379384" cy="87514"/>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0658764" y="1348740"/>
            <a:ext cx="641723" cy="87514"/>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909643" y="2059866"/>
            <a:ext cx="300761"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9870440" y="441960"/>
            <a:ext cx="396240" cy="3083560"/>
          </a:xfrm>
          <a:custGeom>
            <a:avLst/>
            <a:gdLst>
              <a:gd name="connsiteX0" fmla="*/ 5080 w 396240"/>
              <a:gd name="connsiteY0" fmla="*/ 0 h 3083560"/>
              <a:gd name="connsiteX1" fmla="*/ 0 w 396240"/>
              <a:gd name="connsiteY1" fmla="*/ 2875280 h 3083560"/>
              <a:gd name="connsiteX2" fmla="*/ 25400 w 396240"/>
              <a:gd name="connsiteY2" fmla="*/ 2992120 h 3083560"/>
              <a:gd name="connsiteX3" fmla="*/ 91440 w 396240"/>
              <a:gd name="connsiteY3" fmla="*/ 3048000 h 3083560"/>
              <a:gd name="connsiteX4" fmla="*/ 187960 w 396240"/>
              <a:gd name="connsiteY4" fmla="*/ 3083560 h 3083560"/>
              <a:gd name="connsiteX5" fmla="*/ 320040 w 396240"/>
              <a:gd name="connsiteY5" fmla="*/ 3007360 h 3083560"/>
              <a:gd name="connsiteX6" fmla="*/ 365760 w 396240"/>
              <a:gd name="connsiteY6" fmla="*/ 2931160 h 3083560"/>
              <a:gd name="connsiteX7" fmla="*/ 375920 w 396240"/>
              <a:gd name="connsiteY7" fmla="*/ 2854960 h 3083560"/>
              <a:gd name="connsiteX8" fmla="*/ 381000 w 396240"/>
              <a:gd name="connsiteY8" fmla="*/ 15240 h 3083560"/>
              <a:gd name="connsiteX9" fmla="*/ 396240 w 396240"/>
              <a:gd name="connsiteY9" fmla="*/ 10160 h 308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240" h="3083560">
                <a:moveTo>
                  <a:pt x="5080" y="0"/>
                </a:moveTo>
                <a:cubicBezTo>
                  <a:pt x="3387" y="958427"/>
                  <a:pt x="1693" y="1916853"/>
                  <a:pt x="0" y="2875280"/>
                </a:cubicBezTo>
                <a:lnTo>
                  <a:pt x="25400" y="2992120"/>
                </a:lnTo>
                <a:lnTo>
                  <a:pt x="91440" y="3048000"/>
                </a:lnTo>
                <a:lnTo>
                  <a:pt x="187960" y="3083560"/>
                </a:lnTo>
                <a:lnTo>
                  <a:pt x="320040" y="3007360"/>
                </a:lnTo>
                <a:lnTo>
                  <a:pt x="365760" y="2931160"/>
                </a:lnTo>
                <a:lnTo>
                  <a:pt x="375920" y="2854960"/>
                </a:lnTo>
                <a:cubicBezTo>
                  <a:pt x="377613" y="1908387"/>
                  <a:pt x="379307" y="961813"/>
                  <a:pt x="381000" y="15240"/>
                </a:cubicBezTo>
                <a:lnTo>
                  <a:pt x="396240" y="10160"/>
                </a:lnTo>
              </a:path>
            </a:pathLst>
          </a:custGeom>
          <a:noFill/>
          <a:ln w="254000">
            <a:solidFill>
              <a:schemeClr val="bg2">
                <a:lumMod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10649527" y="1920240"/>
            <a:ext cx="650960"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120120" y="934720"/>
            <a:ext cx="180367"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300487" y="2059866"/>
            <a:ext cx="426693"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149460" y="6011644"/>
            <a:ext cx="1621036" cy="646331"/>
            <a:chOff x="6149460" y="6011644"/>
            <a:chExt cx="1621036" cy="646331"/>
          </a:xfrm>
        </p:grpSpPr>
        <p:cxnSp>
          <p:nvCxnSpPr>
            <p:cNvPr id="26" name="Straight Connector 25"/>
            <p:cNvCxnSpPr/>
            <p:nvPr/>
          </p:nvCxnSpPr>
          <p:spPr>
            <a:xfrm>
              <a:off x="6149460" y="6176963"/>
              <a:ext cx="373244" cy="762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62734" y="6011644"/>
              <a:ext cx="1007762" cy="646331"/>
            </a:xfrm>
            <a:prstGeom prst="rect">
              <a:avLst/>
            </a:prstGeom>
            <a:noFill/>
          </p:spPr>
          <p:txBody>
            <a:bodyPr wrap="square" rtlCol="0">
              <a:spAutoFit/>
            </a:bodyPr>
            <a:lstStyle/>
            <a:p>
              <a:r>
                <a:rPr lang="en-US" dirty="0" smtClean="0"/>
                <a:t>Phase 1</a:t>
              </a:r>
            </a:p>
            <a:p>
              <a:r>
                <a:rPr lang="en-US" dirty="0" smtClean="0"/>
                <a:t>Phase 2</a:t>
              </a:r>
              <a:endParaRPr lang="en-US" dirty="0"/>
            </a:p>
          </p:txBody>
        </p:sp>
        <p:cxnSp>
          <p:nvCxnSpPr>
            <p:cNvPr id="30" name="Straight Connector 29"/>
            <p:cNvCxnSpPr/>
            <p:nvPr/>
          </p:nvCxnSpPr>
          <p:spPr>
            <a:xfrm>
              <a:off x="6149460" y="6495618"/>
              <a:ext cx="373244" cy="7620"/>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rotWithShape="1">
          <a:blip r:embed="rId3"/>
          <a:srcRect l="4604" t="515" r="5598"/>
          <a:stretch/>
        </p:blipFill>
        <p:spPr>
          <a:xfrm>
            <a:off x="255158" y="3504743"/>
            <a:ext cx="5661892" cy="3117282"/>
          </a:xfrm>
          <a:prstGeom prst="rect">
            <a:avLst/>
          </a:prstGeom>
        </p:spPr>
      </p:pic>
    </p:spTree>
    <p:extLst>
      <p:ext uri="{BB962C8B-B14F-4D97-AF65-F5344CB8AC3E}">
        <p14:creationId xmlns:p14="http://schemas.microsoft.com/office/powerpoint/2010/main" val="4276754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Paving rehab methods</a:t>
            </a:r>
            <a:endParaRPr lang="en-US" dirty="0"/>
          </a:p>
        </p:txBody>
      </p:sp>
      <p:sp>
        <p:nvSpPr>
          <p:cNvPr id="3" name="Content Placeholder 2"/>
          <p:cNvSpPr>
            <a:spLocks noGrp="1"/>
          </p:cNvSpPr>
          <p:nvPr>
            <p:ph idx="1"/>
          </p:nvPr>
        </p:nvSpPr>
        <p:spPr>
          <a:xfrm>
            <a:off x="838200" y="1825625"/>
            <a:ext cx="6677297" cy="2192193"/>
          </a:xfrm>
        </p:spPr>
        <p:txBody>
          <a:bodyPr/>
          <a:lstStyle/>
          <a:p>
            <a:r>
              <a:rPr lang="en-US" dirty="0" smtClean="0"/>
              <a:t>Seal Coat Method</a:t>
            </a:r>
            <a:endParaRPr lang="en-US" dirty="0"/>
          </a:p>
          <a:p>
            <a:pPr lvl="0"/>
            <a:r>
              <a:rPr lang="en-US" dirty="0"/>
              <a:t>Seal coat treatment is a mix of asphalt emulsion and aggregate applied to the existing asphalt pavement surface. Treatment seals the surface to prevent water from penetrating and deteriorating the subgrade.</a:t>
            </a:r>
          </a:p>
        </p:txBody>
      </p:sp>
      <p:pic>
        <p:nvPicPr>
          <p:cNvPr id="4" name="Picture 3"/>
          <p:cNvPicPr>
            <a:picLocks noChangeAspect="1"/>
          </p:cNvPicPr>
          <p:nvPr/>
        </p:nvPicPr>
        <p:blipFill>
          <a:blip r:embed="rId2"/>
          <a:stretch>
            <a:fillRect/>
          </a:stretch>
        </p:blipFill>
        <p:spPr>
          <a:xfrm>
            <a:off x="7770495" y="200025"/>
            <a:ext cx="4210050" cy="6457950"/>
          </a:xfrm>
          <a:prstGeom prst="rect">
            <a:avLst/>
          </a:prstGeom>
        </p:spPr>
      </p:pic>
      <p:cxnSp>
        <p:nvCxnSpPr>
          <p:cNvPr id="6" name="Straight Connector 5"/>
          <p:cNvCxnSpPr/>
          <p:nvPr/>
        </p:nvCxnSpPr>
        <p:spPr>
          <a:xfrm>
            <a:off x="7933509" y="3178629"/>
            <a:ext cx="1907177" cy="17417"/>
          </a:xfrm>
          <a:prstGeom prst="line">
            <a:avLst/>
          </a:prstGeom>
          <a:ln w="254000">
            <a:solidFill>
              <a:schemeClr val="accent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9116291" y="3196046"/>
            <a:ext cx="9236" cy="1255881"/>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305309" y="498764"/>
            <a:ext cx="0" cy="1874981"/>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49527" y="2364509"/>
            <a:ext cx="655782"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58764" y="498764"/>
            <a:ext cx="0" cy="1874981"/>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0058400" y="3537527"/>
            <a:ext cx="9236" cy="91440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698279" y="4525818"/>
            <a:ext cx="0" cy="1847273"/>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1037685" y="4525818"/>
            <a:ext cx="0" cy="738909"/>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049000" y="5124450"/>
            <a:ext cx="678180"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95510" y="4895272"/>
            <a:ext cx="3810" cy="1477819"/>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0279380" y="5082540"/>
            <a:ext cx="11430" cy="1290551"/>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755630" y="5875020"/>
            <a:ext cx="971550" cy="7620"/>
          </a:xfrm>
          <a:prstGeom prst="line">
            <a:avLst/>
          </a:prstGeom>
          <a:ln w="254000">
            <a:solidFill>
              <a:schemeClr val="accent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279380" y="1348740"/>
            <a:ext cx="379384" cy="87514"/>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0658764" y="1348740"/>
            <a:ext cx="641723" cy="87514"/>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909643" y="2059866"/>
            <a:ext cx="300761"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9870440" y="441960"/>
            <a:ext cx="396240" cy="3083560"/>
          </a:xfrm>
          <a:custGeom>
            <a:avLst/>
            <a:gdLst>
              <a:gd name="connsiteX0" fmla="*/ 5080 w 396240"/>
              <a:gd name="connsiteY0" fmla="*/ 0 h 3083560"/>
              <a:gd name="connsiteX1" fmla="*/ 0 w 396240"/>
              <a:gd name="connsiteY1" fmla="*/ 2875280 h 3083560"/>
              <a:gd name="connsiteX2" fmla="*/ 25400 w 396240"/>
              <a:gd name="connsiteY2" fmla="*/ 2992120 h 3083560"/>
              <a:gd name="connsiteX3" fmla="*/ 91440 w 396240"/>
              <a:gd name="connsiteY3" fmla="*/ 3048000 h 3083560"/>
              <a:gd name="connsiteX4" fmla="*/ 187960 w 396240"/>
              <a:gd name="connsiteY4" fmla="*/ 3083560 h 3083560"/>
              <a:gd name="connsiteX5" fmla="*/ 320040 w 396240"/>
              <a:gd name="connsiteY5" fmla="*/ 3007360 h 3083560"/>
              <a:gd name="connsiteX6" fmla="*/ 365760 w 396240"/>
              <a:gd name="connsiteY6" fmla="*/ 2931160 h 3083560"/>
              <a:gd name="connsiteX7" fmla="*/ 375920 w 396240"/>
              <a:gd name="connsiteY7" fmla="*/ 2854960 h 3083560"/>
              <a:gd name="connsiteX8" fmla="*/ 381000 w 396240"/>
              <a:gd name="connsiteY8" fmla="*/ 15240 h 3083560"/>
              <a:gd name="connsiteX9" fmla="*/ 396240 w 396240"/>
              <a:gd name="connsiteY9" fmla="*/ 10160 h 308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240" h="3083560">
                <a:moveTo>
                  <a:pt x="5080" y="0"/>
                </a:moveTo>
                <a:cubicBezTo>
                  <a:pt x="3387" y="958427"/>
                  <a:pt x="1693" y="1916853"/>
                  <a:pt x="0" y="2875280"/>
                </a:cubicBezTo>
                <a:lnTo>
                  <a:pt x="25400" y="2992120"/>
                </a:lnTo>
                <a:lnTo>
                  <a:pt x="91440" y="3048000"/>
                </a:lnTo>
                <a:lnTo>
                  <a:pt x="187960" y="3083560"/>
                </a:lnTo>
                <a:lnTo>
                  <a:pt x="320040" y="3007360"/>
                </a:lnTo>
                <a:lnTo>
                  <a:pt x="365760" y="2931160"/>
                </a:lnTo>
                <a:lnTo>
                  <a:pt x="375920" y="2854960"/>
                </a:lnTo>
                <a:cubicBezTo>
                  <a:pt x="377613" y="1908387"/>
                  <a:pt x="379307" y="961813"/>
                  <a:pt x="381000" y="15240"/>
                </a:cubicBezTo>
                <a:lnTo>
                  <a:pt x="396240" y="10160"/>
                </a:lnTo>
              </a:path>
            </a:pathLst>
          </a:custGeom>
          <a:noFill/>
          <a:ln w="254000">
            <a:solidFill>
              <a:schemeClr val="bg2">
                <a:lumMod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10649527" y="1920240"/>
            <a:ext cx="650960"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120120" y="934720"/>
            <a:ext cx="180367"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300487" y="2059866"/>
            <a:ext cx="426693"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149460" y="6011644"/>
            <a:ext cx="1621036" cy="646331"/>
            <a:chOff x="6149460" y="6011644"/>
            <a:chExt cx="1621036" cy="646331"/>
          </a:xfrm>
        </p:grpSpPr>
        <p:cxnSp>
          <p:nvCxnSpPr>
            <p:cNvPr id="26" name="Straight Connector 25"/>
            <p:cNvCxnSpPr/>
            <p:nvPr/>
          </p:nvCxnSpPr>
          <p:spPr>
            <a:xfrm>
              <a:off x="6149460" y="6176963"/>
              <a:ext cx="373244" cy="762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62734" y="6011644"/>
              <a:ext cx="1007762" cy="646331"/>
            </a:xfrm>
            <a:prstGeom prst="rect">
              <a:avLst/>
            </a:prstGeom>
            <a:noFill/>
          </p:spPr>
          <p:txBody>
            <a:bodyPr wrap="square" rtlCol="0">
              <a:spAutoFit/>
            </a:bodyPr>
            <a:lstStyle/>
            <a:p>
              <a:r>
                <a:rPr lang="en-US" dirty="0" smtClean="0"/>
                <a:t>Phase 1</a:t>
              </a:r>
            </a:p>
            <a:p>
              <a:r>
                <a:rPr lang="en-US" dirty="0" smtClean="0"/>
                <a:t>Phase 2</a:t>
              </a:r>
              <a:endParaRPr lang="en-US" dirty="0"/>
            </a:p>
          </p:txBody>
        </p:sp>
        <p:cxnSp>
          <p:nvCxnSpPr>
            <p:cNvPr id="30" name="Straight Connector 29"/>
            <p:cNvCxnSpPr/>
            <p:nvPr/>
          </p:nvCxnSpPr>
          <p:spPr>
            <a:xfrm>
              <a:off x="6149460" y="6495618"/>
              <a:ext cx="373244" cy="7620"/>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87" y="3740583"/>
            <a:ext cx="4155195" cy="27677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460" y="6525335"/>
            <a:ext cx="6096000" cy="276999"/>
          </a:xfrm>
          <a:prstGeom prst="rect">
            <a:avLst/>
          </a:prstGeom>
        </p:spPr>
        <p:txBody>
          <a:bodyPr>
            <a:spAutoFit/>
          </a:bodyPr>
          <a:lstStyle/>
          <a:p>
            <a:r>
              <a:rPr lang="en-US" sz="1200" dirty="0">
                <a:hlinkClick r:id="rId4"/>
              </a:rPr>
              <a:t>Photo from http://www.interstateeng.com/archives/projects/scrub-seal-street-improvements/</a:t>
            </a:r>
            <a:endParaRPr lang="en-US" sz="1200" dirty="0"/>
          </a:p>
        </p:txBody>
      </p:sp>
    </p:spTree>
    <p:extLst>
      <p:ext uri="{BB962C8B-B14F-4D97-AF65-F5344CB8AC3E}">
        <p14:creationId xmlns:p14="http://schemas.microsoft.com/office/powerpoint/2010/main" val="3106126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Paving rehab methods</a:t>
            </a:r>
            <a:endParaRPr lang="en-US" dirty="0"/>
          </a:p>
        </p:txBody>
      </p:sp>
      <p:sp>
        <p:nvSpPr>
          <p:cNvPr id="3" name="Content Placeholder 2"/>
          <p:cNvSpPr>
            <a:spLocks noGrp="1"/>
          </p:cNvSpPr>
          <p:nvPr>
            <p:ph idx="1"/>
          </p:nvPr>
        </p:nvSpPr>
        <p:spPr>
          <a:xfrm>
            <a:off x="838200" y="1825625"/>
            <a:ext cx="6677297" cy="2404630"/>
          </a:xfrm>
        </p:spPr>
        <p:txBody>
          <a:bodyPr>
            <a:normAutofit lnSpcReduction="10000"/>
          </a:bodyPr>
          <a:lstStyle/>
          <a:p>
            <a:r>
              <a:rPr lang="en-US" dirty="0"/>
              <a:t>Asphalt Reclamation Method</a:t>
            </a:r>
          </a:p>
          <a:p>
            <a:r>
              <a:rPr lang="en-US" dirty="0"/>
              <a:t>Asphalt reclamation is for use on existing asphalt streets and involves pulverizing the existing asphalt surface into small pieces and then mixing the pulverized asphalt, base material and a stabilizer (lime, cement or both) to create a new stabilized sub-base. After the base material is prepared, a new layer of asphalt is placed on top. Curb and gutter and sidewalk will be replaced as necessary.</a:t>
            </a:r>
          </a:p>
        </p:txBody>
      </p:sp>
      <p:pic>
        <p:nvPicPr>
          <p:cNvPr id="4" name="Picture 3"/>
          <p:cNvPicPr>
            <a:picLocks noChangeAspect="1"/>
          </p:cNvPicPr>
          <p:nvPr/>
        </p:nvPicPr>
        <p:blipFill>
          <a:blip r:embed="rId2"/>
          <a:stretch>
            <a:fillRect/>
          </a:stretch>
        </p:blipFill>
        <p:spPr>
          <a:xfrm>
            <a:off x="7770495" y="200025"/>
            <a:ext cx="4210050" cy="6457950"/>
          </a:xfrm>
          <a:prstGeom prst="rect">
            <a:avLst/>
          </a:prstGeom>
        </p:spPr>
      </p:pic>
      <p:cxnSp>
        <p:nvCxnSpPr>
          <p:cNvPr id="6" name="Straight Connector 5"/>
          <p:cNvCxnSpPr/>
          <p:nvPr/>
        </p:nvCxnSpPr>
        <p:spPr>
          <a:xfrm>
            <a:off x="7933509" y="3178629"/>
            <a:ext cx="1907177" cy="17417"/>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9116291" y="3196046"/>
            <a:ext cx="9236" cy="1255881"/>
          </a:xfrm>
          <a:prstGeom prst="line">
            <a:avLst/>
          </a:prstGeom>
          <a:ln w="254000">
            <a:solidFill>
              <a:schemeClr val="accent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305309" y="498764"/>
            <a:ext cx="0" cy="1874981"/>
          </a:xfrm>
          <a:prstGeom prst="line">
            <a:avLst/>
          </a:prstGeom>
          <a:ln w="254000">
            <a:solidFill>
              <a:schemeClr val="accent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49527" y="2364509"/>
            <a:ext cx="655782" cy="0"/>
          </a:xfrm>
          <a:prstGeom prst="line">
            <a:avLst/>
          </a:prstGeom>
          <a:ln w="254000">
            <a:solidFill>
              <a:schemeClr val="accent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0058400" y="3537527"/>
            <a:ext cx="9236" cy="91440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698279" y="4525818"/>
            <a:ext cx="0" cy="1847273"/>
          </a:xfrm>
          <a:prstGeom prst="line">
            <a:avLst/>
          </a:prstGeom>
          <a:ln w="254000">
            <a:solidFill>
              <a:schemeClr val="accent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1037685" y="4525818"/>
            <a:ext cx="0" cy="738909"/>
          </a:xfrm>
          <a:prstGeom prst="line">
            <a:avLst/>
          </a:prstGeom>
          <a:ln w="254000">
            <a:solidFill>
              <a:schemeClr val="accent5">
                <a:lumMod val="5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58764" y="498764"/>
            <a:ext cx="0" cy="1874981"/>
          </a:xfrm>
          <a:prstGeom prst="line">
            <a:avLst/>
          </a:prstGeom>
          <a:ln w="254000">
            <a:solidFill>
              <a:schemeClr val="accent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049000" y="5124450"/>
            <a:ext cx="678180" cy="0"/>
          </a:xfrm>
          <a:prstGeom prst="line">
            <a:avLst/>
          </a:prstGeom>
          <a:ln w="254000">
            <a:solidFill>
              <a:schemeClr val="accent5">
                <a:lumMod val="5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795510" y="4895272"/>
            <a:ext cx="3810" cy="1477819"/>
          </a:xfrm>
          <a:prstGeom prst="line">
            <a:avLst/>
          </a:prstGeom>
          <a:ln w="254000">
            <a:solidFill>
              <a:schemeClr val="accent5">
                <a:lumMod val="5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0279380" y="5082540"/>
            <a:ext cx="11430" cy="1290551"/>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755630" y="5875020"/>
            <a:ext cx="971550" cy="762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279380" y="1348740"/>
            <a:ext cx="379384" cy="87514"/>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0658764" y="1348740"/>
            <a:ext cx="641723" cy="87514"/>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909643" y="2059866"/>
            <a:ext cx="300761" cy="0"/>
          </a:xfrm>
          <a:prstGeom prst="line">
            <a:avLst/>
          </a:prstGeom>
          <a:ln w="254000">
            <a:solidFill>
              <a:schemeClr val="bg2">
                <a:lumMod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9870440" y="441960"/>
            <a:ext cx="396240" cy="3083560"/>
          </a:xfrm>
          <a:custGeom>
            <a:avLst/>
            <a:gdLst>
              <a:gd name="connsiteX0" fmla="*/ 5080 w 396240"/>
              <a:gd name="connsiteY0" fmla="*/ 0 h 3083560"/>
              <a:gd name="connsiteX1" fmla="*/ 0 w 396240"/>
              <a:gd name="connsiteY1" fmla="*/ 2875280 h 3083560"/>
              <a:gd name="connsiteX2" fmla="*/ 25400 w 396240"/>
              <a:gd name="connsiteY2" fmla="*/ 2992120 h 3083560"/>
              <a:gd name="connsiteX3" fmla="*/ 91440 w 396240"/>
              <a:gd name="connsiteY3" fmla="*/ 3048000 h 3083560"/>
              <a:gd name="connsiteX4" fmla="*/ 187960 w 396240"/>
              <a:gd name="connsiteY4" fmla="*/ 3083560 h 3083560"/>
              <a:gd name="connsiteX5" fmla="*/ 320040 w 396240"/>
              <a:gd name="connsiteY5" fmla="*/ 3007360 h 3083560"/>
              <a:gd name="connsiteX6" fmla="*/ 365760 w 396240"/>
              <a:gd name="connsiteY6" fmla="*/ 2931160 h 3083560"/>
              <a:gd name="connsiteX7" fmla="*/ 375920 w 396240"/>
              <a:gd name="connsiteY7" fmla="*/ 2854960 h 3083560"/>
              <a:gd name="connsiteX8" fmla="*/ 381000 w 396240"/>
              <a:gd name="connsiteY8" fmla="*/ 15240 h 3083560"/>
              <a:gd name="connsiteX9" fmla="*/ 396240 w 396240"/>
              <a:gd name="connsiteY9" fmla="*/ 10160 h 308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240" h="3083560">
                <a:moveTo>
                  <a:pt x="5080" y="0"/>
                </a:moveTo>
                <a:cubicBezTo>
                  <a:pt x="3387" y="958427"/>
                  <a:pt x="1693" y="1916853"/>
                  <a:pt x="0" y="2875280"/>
                </a:cubicBezTo>
                <a:lnTo>
                  <a:pt x="25400" y="2992120"/>
                </a:lnTo>
                <a:lnTo>
                  <a:pt x="91440" y="3048000"/>
                </a:lnTo>
                <a:lnTo>
                  <a:pt x="187960" y="3083560"/>
                </a:lnTo>
                <a:lnTo>
                  <a:pt x="320040" y="3007360"/>
                </a:lnTo>
                <a:lnTo>
                  <a:pt x="365760" y="2931160"/>
                </a:lnTo>
                <a:lnTo>
                  <a:pt x="375920" y="2854960"/>
                </a:lnTo>
                <a:cubicBezTo>
                  <a:pt x="377613" y="1908387"/>
                  <a:pt x="379307" y="961813"/>
                  <a:pt x="381000" y="15240"/>
                </a:cubicBezTo>
                <a:lnTo>
                  <a:pt x="396240" y="10160"/>
                </a:lnTo>
              </a:path>
            </a:pathLst>
          </a:custGeom>
          <a:noFill/>
          <a:ln w="254000">
            <a:solidFill>
              <a:schemeClr val="bg2">
                <a:lumMod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10649527" y="1920240"/>
            <a:ext cx="650960" cy="0"/>
          </a:xfrm>
          <a:prstGeom prst="line">
            <a:avLst/>
          </a:prstGeom>
          <a:ln w="254000">
            <a:solidFill>
              <a:schemeClr val="accent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120120" y="934720"/>
            <a:ext cx="180367" cy="0"/>
          </a:xfrm>
          <a:prstGeom prst="line">
            <a:avLst/>
          </a:prstGeom>
          <a:ln w="254000">
            <a:solidFill>
              <a:schemeClr val="accent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300487" y="2059866"/>
            <a:ext cx="426693" cy="0"/>
          </a:xfrm>
          <a:prstGeom prst="line">
            <a:avLst/>
          </a:prstGeom>
          <a:ln w="254000">
            <a:solidFill>
              <a:schemeClr val="accent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149460" y="6011644"/>
            <a:ext cx="1621036" cy="646331"/>
            <a:chOff x="6149460" y="6011644"/>
            <a:chExt cx="1621036" cy="646331"/>
          </a:xfrm>
        </p:grpSpPr>
        <p:cxnSp>
          <p:nvCxnSpPr>
            <p:cNvPr id="26" name="Straight Connector 25"/>
            <p:cNvCxnSpPr/>
            <p:nvPr/>
          </p:nvCxnSpPr>
          <p:spPr>
            <a:xfrm>
              <a:off x="6149460" y="6176963"/>
              <a:ext cx="373244" cy="7620"/>
            </a:xfrm>
            <a:prstGeom prst="line">
              <a:avLst/>
            </a:prstGeom>
            <a:ln w="254000">
              <a:solidFill>
                <a:schemeClr val="accent1">
                  <a:lumMod val="75000"/>
                  <a:lumOff val="25000"/>
                  <a:alpha val="4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62734" y="6011644"/>
              <a:ext cx="1007762" cy="646331"/>
            </a:xfrm>
            <a:prstGeom prst="rect">
              <a:avLst/>
            </a:prstGeom>
            <a:noFill/>
          </p:spPr>
          <p:txBody>
            <a:bodyPr wrap="square" rtlCol="0">
              <a:spAutoFit/>
            </a:bodyPr>
            <a:lstStyle/>
            <a:p>
              <a:r>
                <a:rPr lang="en-US" dirty="0" smtClean="0"/>
                <a:t>Phase 1</a:t>
              </a:r>
            </a:p>
            <a:p>
              <a:r>
                <a:rPr lang="en-US" dirty="0" smtClean="0"/>
                <a:t>Phase 2</a:t>
              </a:r>
              <a:endParaRPr lang="en-US" dirty="0"/>
            </a:p>
          </p:txBody>
        </p:sp>
        <p:cxnSp>
          <p:nvCxnSpPr>
            <p:cNvPr id="30" name="Straight Connector 29"/>
            <p:cNvCxnSpPr/>
            <p:nvPr/>
          </p:nvCxnSpPr>
          <p:spPr>
            <a:xfrm>
              <a:off x="6149460" y="6495618"/>
              <a:ext cx="373244" cy="7620"/>
            </a:xfrm>
            <a:prstGeom prst="line">
              <a:avLst/>
            </a:prstGeom>
            <a:ln w="254000">
              <a:solidFill>
                <a:schemeClr val="accent5">
                  <a:lumMod val="50000"/>
                  <a:alpha val="40000"/>
                </a:schemeClr>
              </a:solidFill>
            </a:ln>
          </p:spPr>
          <p:style>
            <a:lnRef idx="1">
              <a:schemeClr val="accent1"/>
            </a:lnRef>
            <a:fillRef idx="0">
              <a:schemeClr val="accent1"/>
            </a:fillRef>
            <a:effectRef idx="0">
              <a:schemeClr val="accent1"/>
            </a:effectRef>
            <a:fontRef idx="minor">
              <a:schemeClr val="tx1"/>
            </a:fontRef>
          </p:style>
        </p:cxnSp>
      </p:grpSp>
      <p:pic>
        <p:nvPicPr>
          <p:cNvPr id="2052" name="Picture 4" descr="Image result for full depth recla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5969" y="4193309"/>
            <a:ext cx="3745126" cy="2092419"/>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127844" y="6234591"/>
            <a:ext cx="3783251" cy="461665"/>
          </a:xfrm>
          <a:prstGeom prst="rect">
            <a:avLst/>
          </a:prstGeom>
        </p:spPr>
        <p:txBody>
          <a:bodyPr wrap="square">
            <a:spAutoFit/>
          </a:bodyPr>
          <a:lstStyle/>
          <a:p>
            <a:r>
              <a:rPr lang="en-US" sz="1200" dirty="0">
                <a:hlinkClick r:id="rId4"/>
              </a:rPr>
              <a:t>Photo from </a:t>
            </a:r>
            <a:r>
              <a:rPr lang="en-US" sz="1200" dirty="0">
                <a:hlinkClick r:id="rId5"/>
              </a:rPr>
              <a:t>https://cncement.org/guide-to-full-depth-reclamation-fdr-with-cement</a:t>
            </a:r>
            <a:r>
              <a:rPr lang="en-US" sz="1200" dirty="0" smtClean="0">
                <a:hlinkClick r:id="rId5"/>
              </a:rPr>
              <a:t>/</a:t>
            </a:r>
            <a:endParaRPr lang="en-US" sz="1200" dirty="0"/>
          </a:p>
        </p:txBody>
      </p:sp>
    </p:spTree>
    <p:extLst>
      <p:ext uri="{BB962C8B-B14F-4D97-AF65-F5344CB8AC3E}">
        <p14:creationId xmlns:p14="http://schemas.microsoft.com/office/powerpoint/2010/main" val="785413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207</TotalTime>
  <Words>438</Words>
  <Application>Microsoft Office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Gill Sans MT</vt:lpstr>
      <vt:lpstr>Wingdings 2</vt:lpstr>
      <vt:lpstr>Dividend</vt:lpstr>
      <vt:lpstr>Hoops, haddock, cascade, oriole, Ervin and valley view heights paving</vt:lpstr>
      <vt:lpstr>PROJECT AREA</vt:lpstr>
      <vt:lpstr>Phase 1A - Utility</vt:lpstr>
      <vt:lpstr>Phase 1b – paving rehab</vt:lpstr>
      <vt:lpstr>Phase 2 – utilities and paving</vt:lpstr>
      <vt:lpstr>Paving rehabilitation methods</vt:lpstr>
      <vt:lpstr>Paving rehab methods</vt:lpstr>
      <vt:lpstr>Paving rehab methods</vt:lpstr>
      <vt:lpstr>Paving rehab methods</vt:lpstr>
      <vt:lpstr>Paving rehab methods</vt:lpstr>
      <vt:lpstr>Paving rehab methods</vt:lpstr>
    </vt:vector>
  </TitlesOfParts>
  <Company>City of Mesquite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Hickey-Round2</dc:creator>
  <cp:lastModifiedBy>Kimberly Garduno</cp:lastModifiedBy>
  <cp:revision>33</cp:revision>
  <cp:lastPrinted>2019-05-20T15:23:10Z</cp:lastPrinted>
  <dcterms:created xsi:type="dcterms:W3CDTF">2019-05-19T22:24:44Z</dcterms:created>
  <dcterms:modified xsi:type="dcterms:W3CDTF">2019-06-14T18:59:14Z</dcterms:modified>
</cp:coreProperties>
</file>